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394" r:id="rId2"/>
    <p:sldId id="398" r:id="rId3"/>
    <p:sldId id="415" r:id="rId4"/>
    <p:sldId id="405" r:id="rId5"/>
    <p:sldId id="401" r:id="rId6"/>
    <p:sldId id="416" r:id="rId7"/>
    <p:sldId id="406" r:id="rId8"/>
    <p:sldId id="407" r:id="rId9"/>
    <p:sldId id="408" r:id="rId10"/>
    <p:sldId id="410" r:id="rId11"/>
    <p:sldId id="409" r:id="rId12"/>
    <p:sldId id="411" r:id="rId13"/>
    <p:sldId id="412" r:id="rId14"/>
    <p:sldId id="413" r:id="rId15"/>
    <p:sldId id="417" r:id="rId16"/>
    <p:sldId id="414" r:id="rId17"/>
    <p:sldId id="403" r:id="rId18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6A6"/>
    <a:srgbClr val="050505"/>
    <a:srgbClr val="595959"/>
    <a:srgbClr val="F7F7F7"/>
    <a:srgbClr val="818181"/>
    <a:srgbClr val="7C7C7C"/>
    <a:srgbClr val="262626"/>
    <a:srgbClr val="090909"/>
    <a:srgbClr val="FF993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84925" autoAdjust="0"/>
  </p:normalViewPr>
  <p:slideViewPr>
    <p:cSldViewPr snapToGrid="0">
      <p:cViewPr varScale="1">
        <p:scale>
          <a:sx n="99" d="100"/>
          <a:sy n="99" d="100"/>
        </p:scale>
        <p:origin x="1062" y="78"/>
      </p:cViewPr>
      <p:guideLst/>
    </p:cSldViewPr>
  </p:slideViewPr>
  <p:outlineViewPr>
    <p:cViewPr>
      <p:scale>
        <a:sx n="33" d="100"/>
        <a:sy n="33" d="100"/>
      </p:scale>
      <p:origin x="0" y="-9702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 varScale="1">
      <p:scale>
        <a:sx n="100" d="100"/>
        <a:sy n="100" d="100"/>
      </p:scale>
      <p:origin x="0" y="-31310"/>
    </p:cViewPr>
  </p:sorterViewPr>
  <p:notesViewPr>
    <p:cSldViewPr snapToGrid="0">
      <p:cViewPr varScale="1">
        <p:scale>
          <a:sx n="70" d="100"/>
          <a:sy n="70" d="100"/>
        </p:scale>
        <p:origin x="255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81013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81013"/>
          </a:xfrm>
          <a:prstGeom prst="rect">
            <a:avLst/>
          </a:prstGeom>
        </p:spPr>
        <p:txBody>
          <a:bodyPr vert="horz" lIns="91427" tIns="45714" rIns="91427" bIns="45714" rtlCol="0"/>
          <a:lstStyle>
            <a:lvl1pPr algn="r">
              <a:defRPr sz="1200"/>
            </a:lvl1pPr>
          </a:lstStyle>
          <a:p>
            <a:fld id="{722AE70C-4071-4F8A-B3E1-594A0E6A20CB}" type="datetimeFigureOut">
              <a:rPr lang="en-US" smtClean="0"/>
              <a:t>6/5/2017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8"/>
            <a:ext cx="3170238" cy="481012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27" tIns="45714" rIns="91427" bIns="45714" rtlCol="0" anchor="b"/>
          <a:lstStyle>
            <a:lvl1pPr algn="r">
              <a:defRPr sz="1200"/>
            </a:lvl1pPr>
          </a:lstStyle>
          <a:p>
            <a:fld id="{FF4322FF-8455-4FEC-AFEF-A16ECF5C8E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350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png>
</file>

<file path=ppt/media/image14.jpeg>
</file>

<file path=ppt/media/image2.jpe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39" tIns="48320" rIns="96639" bIns="483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39" tIns="48320" rIns="96639" bIns="48320" rtlCol="0"/>
          <a:lstStyle>
            <a:lvl1pPr algn="r">
              <a:defRPr sz="1200"/>
            </a:lvl1pPr>
          </a:lstStyle>
          <a:p>
            <a:fld id="{0FAC8528-2F09-42EA-9692-A36FCE45C735}" type="datetimeFigureOut">
              <a:rPr lang="en-US" smtClean="0"/>
              <a:t>6/5/2017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39" tIns="48320" rIns="96639" bIns="483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39" tIns="48320" rIns="96639" bIns="483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6"/>
            <a:ext cx="3169920" cy="481726"/>
          </a:xfrm>
          <a:prstGeom prst="rect">
            <a:avLst/>
          </a:prstGeom>
        </p:spPr>
        <p:txBody>
          <a:bodyPr vert="horz" lIns="96639" tIns="48320" rIns="96639" bIns="483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6"/>
            <a:ext cx="3169920" cy="481726"/>
          </a:xfrm>
          <a:prstGeom prst="rect">
            <a:avLst/>
          </a:prstGeom>
        </p:spPr>
        <p:txBody>
          <a:bodyPr vert="horz" lIns="96639" tIns="48320" rIns="96639" bIns="48320" rtlCol="0" anchor="b"/>
          <a:lstStyle>
            <a:lvl1pPr algn="r">
              <a:defRPr sz="1200"/>
            </a:lvl1pPr>
          </a:lstStyle>
          <a:p>
            <a:fld id="{2735A93A-28C6-4270-8189-70AF43F7C1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866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Helped with narrowness of a gap</a:t>
            </a:r>
            <a:r>
              <a:rPr lang="en-US" baseline="0" dirty="0" smtClean="0"/>
              <a:t> with between furniture, removed a wall due to this. Wasn’t caught on the plans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5A93A-28C6-4270-8189-70AF43F7C13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76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bg>
      <p:bgPr>
        <a:solidFill>
          <a:srgbClr val="09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 anchor="t">
            <a:normAutofit/>
          </a:bodyPr>
          <a:lstStyle>
            <a:lvl1pPr algn="ctr">
              <a:defRPr sz="800" b="0" i="1" u="none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4366032"/>
            <a:ext cx="10972800" cy="6631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 b="1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PROJECT TITLE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5029200"/>
            <a:ext cx="109728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MEETING SUBTITLE</a:t>
            </a:r>
          </a:p>
        </p:txBody>
      </p:sp>
      <p:sp>
        <p:nvSpPr>
          <p:cNvPr id="30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609600" y="5353050"/>
            <a:ext cx="109728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20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MONTH 00, 2015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06" y="3723867"/>
            <a:ext cx="1470892" cy="44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26176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">
          <p15:clr>
            <a:srgbClr val="FBAE40"/>
          </p15:clr>
        </p15:guide>
        <p15:guide id="2" pos="5472">
          <p15:clr>
            <a:srgbClr val="FBAE40"/>
          </p15:clr>
        </p15:guide>
        <p15:guide id="3" orient="horz" pos="168">
          <p15:clr>
            <a:srgbClr val="FBAE40"/>
          </p15:clr>
        </p15:guide>
        <p15:guide id="4" orient="horz" pos="3840">
          <p15:clr>
            <a:srgbClr val="FBAE40"/>
          </p15:clr>
        </p15:guide>
        <p15:guide id="5" orient="horz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ody_Half Image (P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2" hasCustomPrompt="1"/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4267200" y="771525"/>
            <a:ext cx="7924800" cy="32385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Annotation Text </a:t>
            </a:r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4267200" y="276224"/>
            <a:ext cx="7924800" cy="414891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75143056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3840">
          <p15:clr>
            <a:srgbClr val="FBAE40"/>
          </p15:clr>
        </p15:guide>
        <p15:guide id="3" pos="288">
          <p15:clr>
            <a:srgbClr val="FBAE40"/>
          </p15:clr>
        </p15:guide>
        <p15:guide id="4" orient="horz" pos="768">
          <p15:clr>
            <a:srgbClr val="FBAE40"/>
          </p15:clr>
        </p15:guide>
        <p15:guide id="5" pos="2880">
          <p15:clr>
            <a:srgbClr val="FBAE40"/>
          </p15:clr>
        </p15:guide>
        <p15:guide id="6" pos="280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_Half Image (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 algn="l"/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algn="l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4267200" y="276225"/>
            <a:ext cx="7924800" cy="32385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Annotation Text </a:t>
            </a:r>
          </a:p>
        </p:txBody>
      </p:sp>
    </p:spTree>
    <p:extLst>
      <p:ext uri="{BB962C8B-B14F-4D97-AF65-F5344CB8AC3E}">
        <p14:creationId xmlns:p14="http://schemas.microsoft.com/office/powerpoint/2010/main" val="418639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5472">
          <p15:clr>
            <a:srgbClr val="FBAE40"/>
          </p15:clr>
        </p15:guide>
        <p15:guide id="2" pos="288">
          <p15:clr>
            <a:srgbClr val="FBAE40"/>
          </p15:clr>
        </p15:guide>
        <p15:guide id="3" orient="horz" pos="168">
          <p15:clr>
            <a:srgbClr val="FBAE40"/>
          </p15:clr>
        </p15:guide>
        <p15:guide id="4" orient="horz" pos="2880">
          <p15:clr>
            <a:srgbClr val="FBAE40"/>
          </p15:clr>
        </p15:guide>
        <p15:guide id="5" orient="horz" pos="3072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_Three Image (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4" name="Text Placeholder 25"/>
          <p:cNvSpPr>
            <a:spLocks noGrp="1"/>
          </p:cNvSpPr>
          <p:nvPr>
            <p:ph type="body" sz="quarter" idx="19" hasCustomPrompt="1"/>
          </p:nvPr>
        </p:nvSpPr>
        <p:spPr>
          <a:xfrm>
            <a:off x="4267200" y="276225"/>
            <a:ext cx="7924800" cy="32385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2000" b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Annotation Text 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4876800"/>
            <a:ext cx="10972800" cy="1219202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2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SzPct val="50000"/>
              <a:buFont typeface="Wingdings" panose="05000000000000000000" pitchFamily="2" charset="2"/>
              <a:buChar char=""/>
              <a:defRPr sz="24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52742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2880">
          <p15:clr>
            <a:srgbClr val="FBAE40"/>
          </p15:clr>
        </p15:guide>
        <p15:guide id="3" orient="horz" pos="3072">
          <p15:clr>
            <a:srgbClr val="FBAE40"/>
          </p15:clr>
        </p15:guide>
        <p15:guide id="4" orient="horz" pos="3840">
          <p15:clr>
            <a:srgbClr val="FBAE40"/>
          </p15:clr>
        </p15:guide>
        <p15:guide id="5" pos="1872">
          <p15:clr>
            <a:srgbClr val="FBAE40"/>
          </p15:clr>
        </p15:guide>
        <p15:guide id="6" pos="3888">
          <p15:clr>
            <a:srgbClr val="FBAE40"/>
          </p15:clr>
        </p15:guide>
        <p15:guide id="7" pos="1944">
          <p15:clr>
            <a:srgbClr val="FBAE40"/>
          </p15:clr>
        </p15:guide>
        <p15:guide id="8" pos="381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ody_Three Image (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3945128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1" hasCustomPrompt="1"/>
          </p:nvPr>
        </p:nvSpPr>
        <p:spPr>
          <a:xfrm>
            <a:off x="4130548" y="0"/>
            <a:ext cx="3938016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22" hasCustomPrompt="1"/>
          </p:nvPr>
        </p:nvSpPr>
        <p:spPr>
          <a:xfrm>
            <a:off x="8253984" y="0"/>
            <a:ext cx="3938016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4876800"/>
            <a:ext cx="3945128" cy="1219200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Font typeface="Arial Unicode MS" panose="020B0604020202020204" pitchFamily="34" charset="-128"/>
              <a:buChar char="⁃"/>
              <a:defRPr sz="2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buClr>
                <a:srgbClr val="32325F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27" hasCustomPrompt="1"/>
          </p:nvPr>
        </p:nvSpPr>
        <p:spPr>
          <a:xfrm>
            <a:off x="4114800" y="4876800"/>
            <a:ext cx="3962400" cy="1219200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Font typeface="Arial Unicode MS" panose="020B0604020202020204" pitchFamily="34" charset="-128"/>
              <a:buChar char="⁃"/>
              <a:defRPr sz="2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buClr>
                <a:srgbClr val="32325F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28" hasCustomPrompt="1"/>
          </p:nvPr>
        </p:nvSpPr>
        <p:spPr>
          <a:xfrm>
            <a:off x="8229600" y="4876800"/>
            <a:ext cx="3962400" cy="1219200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Font typeface="Arial Unicode MS" panose="020B0604020202020204" pitchFamily="34" charset="-128"/>
              <a:buChar char="⁃"/>
              <a:defRPr sz="22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buClr>
                <a:srgbClr val="32325F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25523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2880">
          <p15:clr>
            <a:srgbClr val="FBAE40"/>
          </p15:clr>
        </p15:guide>
        <p15:guide id="3" orient="horz" pos="3072">
          <p15:clr>
            <a:srgbClr val="FBAE40"/>
          </p15:clr>
        </p15:guide>
        <p15:guide id="4" orient="horz" pos="3840">
          <p15:clr>
            <a:srgbClr val="FBAE40"/>
          </p15:clr>
        </p15:guide>
        <p15:guide id="5" pos="1872">
          <p15:clr>
            <a:srgbClr val="FBAE40"/>
          </p15:clr>
        </p15:guide>
        <p15:guide id="6" pos="3888">
          <p15:clr>
            <a:srgbClr val="FBAE40"/>
          </p15:clr>
        </p15:guide>
        <p15:guide id="7" pos="1944">
          <p15:clr>
            <a:srgbClr val="FBAE40"/>
          </p15:clr>
        </p15:guide>
        <p15:guide id="8" pos="381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dy_Three Image (L)"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2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1004371"/>
            <a:ext cx="3945128" cy="5231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1" hasCustomPrompt="1"/>
          </p:nvPr>
        </p:nvSpPr>
        <p:spPr>
          <a:xfrm>
            <a:off x="4130548" y="1019178"/>
            <a:ext cx="3938016" cy="2473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22" hasCustomPrompt="1"/>
          </p:nvPr>
        </p:nvSpPr>
        <p:spPr>
          <a:xfrm>
            <a:off x="8253984" y="1019178"/>
            <a:ext cx="3938016" cy="2473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6235700"/>
            <a:ext cx="3945128" cy="419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Arial" panose="020B0604020202020204" pitchFamily="34" charset="0"/>
              <a:buChar char="•"/>
              <a:defRPr sz="20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buClr>
                <a:srgbClr val="32325F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27" hasCustomPrompt="1"/>
          </p:nvPr>
        </p:nvSpPr>
        <p:spPr>
          <a:xfrm>
            <a:off x="4114800" y="6235700"/>
            <a:ext cx="3962400" cy="419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Arial" panose="020B0604020202020204" pitchFamily="34" charset="0"/>
              <a:buChar char="•"/>
              <a:defRPr sz="20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buClr>
                <a:srgbClr val="32325F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28" hasCustomPrompt="1"/>
          </p:nvPr>
        </p:nvSpPr>
        <p:spPr>
          <a:xfrm>
            <a:off x="8229600" y="6235700"/>
            <a:ext cx="3962400" cy="419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Arial" panose="020B0604020202020204" pitchFamily="34" charset="0"/>
              <a:buChar char="•"/>
              <a:defRPr sz="20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buClr>
                <a:srgbClr val="32325F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29" hasCustomPrompt="1"/>
          </p:nvPr>
        </p:nvSpPr>
        <p:spPr>
          <a:xfrm>
            <a:off x="4106164" y="3924300"/>
            <a:ext cx="3962400" cy="228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6" name="Picture Placeholder 12"/>
          <p:cNvSpPr>
            <a:spLocks noGrp="1"/>
          </p:cNvSpPr>
          <p:nvPr>
            <p:ph type="pic" sz="quarter" idx="30" hasCustomPrompt="1"/>
          </p:nvPr>
        </p:nvSpPr>
        <p:spPr>
          <a:xfrm>
            <a:off x="8229600" y="3924300"/>
            <a:ext cx="3962400" cy="228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31" hasCustomPrompt="1"/>
          </p:nvPr>
        </p:nvSpPr>
        <p:spPr>
          <a:xfrm>
            <a:off x="4106164" y="3505200"/>
            <a:ext cx="3962400" cy="419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Arial" panose="020B0604020202020204" pitchFamily="34" charset="0"/>
              <a:buChar char="•"/>
              <a:defRPr sz="20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buClr>
                <a:srgbClr val="32325F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32" hasCustomPrompt="1"/>
          </p:nvPr>
        </p:nvSpPr>
        <p:spPr>
          <a:xfrm>
            <a:off x="8220964" y="3505200"/>
            <a:ext cx="3962400" cy="419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rgbClr val="FC9F10"/>
              </a:buClr>
              <a:buFont typeface="Arial" panose="020B0604020202020204" pitchFamily="34" charset="0"/>
              <a:buChar char="•"/>
              <a:defRPr sz="20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1143000" indent="-228600">
              <a:buClr>
                <a:srgbClr val="32325F"/>
              </a:buClr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</p:txBody>
      </p:sp>
      <p:sp>
        <p:nvSpPr>
          <p:cNvPr id="20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109728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89934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2880">
          <p15:clr>
            <a:srgbClr val="FBAE40"/>
          </p15:clr>
        </p15:guide>
        <p15:guide id="3" orient="horz" pos="3072">
          <p15:clr>
            <a:srgbClr val="FBAE40"/>
          </p15:clr>
        </p15:guide>
        <p15:guide id="4" orient="horz" pos="3840">
          <p15:clr>
            <a:srgbClr val="FBAE40"/>
          </p15:clr>
        </p15:guide>
        <p15:guide id="5" pos="1872">
          <p15:clr>
            <a:srgbClr val="FBAE40"/>
          </p15:clr>
        </p15:guide>
        <p15:guide id="6" pos="3888">
          <p15:clr>
            <a:srgbClr val="FBAE40"/>
          </p15:clr>
        </p15:guide>
        <p15:guide id="7" pos="1944">
          <p15:clr>
            <a:srgbClr val="FBAE40"/>
          </p15:clr>
        </p15:guide>
        <p15:guide id="8" pos="381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_Two Image (P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2" hasCustomPrompt="1"/>
          </p:nvPr>
        </p:nvSpPr>
        <p:spPr>
          <a:xfrm>
            <a:off x="6096000" y="0"/>
            <a:ext cx="6096000" cy="2971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23" hasCustomPrompt="1"/>
          </p:nvPr>
        </p:nvSpPr>
        <p:spPr>
          <a:xfrm>
            <a:off x="6096000" y="3086100"/>
            <a:ext cx="6096000" cy="37719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53340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1219203"/>
            <a:ext cx="5334000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5981041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3840">
          <p15:clr>
            <a:srgbClr val="FBAE40"/>
          </p15:clr>
        </p15:guide>
        <p15:guide id="2" orient="horz" pos="768">
          <p15:clr>
            <a:srgbClr val="FBAE40"/>
          </p15:clr>
        </p15:guide>
        <p15:guide id="3" pos="288">
          <p15:clr>
            <a:srgbClr val="FBAE40"/>
          </p15:clr>
        </p15:guide>
        <p15:guide id="4" pos="2808">
          <p15:clr>
            <a:srgbClr val="FBAE40"/>
          </p15:clr>
        </p15:guide>
        <p15:guide id="5" orient="horz" pos="168">
          <p15:clr>
            <a:srgbClr val="FBAE40"/>
          </p15:clr>
        </p15:guide>
        <p15:guide id="6" pos="2880">
          <p15:clr>
            <a:srgbClr val="FBAE40"/>
          </p15:clr>
        </p15:guide>
        <p15:guide id="7" orient="horz" pos="1944">
          <p15:clr>
            <a:srgbClr val="FBAE40"/>
          </p15:clr>
        </p15:guide>
        <p15:guide id="8" orient="horz" pos="187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_Full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109728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1219203"/>
            <a:ext cx="5334000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23" hasCustomPrompt="1"/>
          </p:nvPr>
        </p:nvSpPr>
        <p:spPr>
          <a:xfrm>
            <a:off x="6248400" y="1219201"/>
            <a:ext cx="5334000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9557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768">
          <p15:clr>
            <a:srgbClr val="FBAE40"/>
          </p15:clr>
        </p15:guide>
        <p15:guide id="2" orient="horz" pos="168">
          <p15:clr>
            <a:srgbClr val="FBAE40"/>
          </p15:clr>
        </p15:guide>
        <p15:guide id="3" orient="horz" pos="3840">
          <p15:clr>
            <a:srgbClr val="FBAE40"/>
          </p15:clr>
        </p15:guide>
        <p15:guide id="4" pos="288">
          <p15:clr>
            <a:srgbClr val="FBAE40"/>
          </p15:clr>
        </p15:guide>
        <p15:guide id="5" pos="5472">
          <p15:clr>
            <a:srgbClr val="FBAE40"/>
          </p15:clr>
        </p15:guide>
        <p15:guide id="6" pos="2808">
          <p15:clr>
            <a:srgbClr val="FBAE40"/>
          </p15:clr>
        </p15:guide>
        <p15:guide id="7" pos="295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solidFill>
          <a:srgbClr val="0505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 anchor="t">
            <a:normAutofit/>
          </a:bodyPr>
          <a:lstStyle>
            <a:lvl1pPr algn="ctr">
              <a:defRPr sz="800" b="0" i="1" u="none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" name="Text Placehold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5008676"/>
            <a:ext cx="10972800" cy="4572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 b="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THANK YOU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06" y="4430893"/>
            <a:ext cx="1548094" cy="46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92141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">
          <p15:clr>
            <a:srgbClr val="FBAE40"/>
          </p15:clr>
        </p15:guide>
        <p15:guide id="2" pos="5472">
          <p15:clr>
            <a:srgbClr val="FBAE40"/>
          </p15:clr>
        </p15:guide>
        <p15:guide id="3" orient="horz" pos="168">
          <p15:clr>
            <a:srgbClr val="FBAE40"/>
          </p15:clr>
        </p15:guide>
        <p15:guide id="4" orient="horz" pos="3840">
          <p15:clr>
            <a:srgbClr val="FBAE40"/>
          </p15:clr>
        </p15:guide>
        <p15:guide id="5" orient="horz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Slide">
    <p:bg>
      <p:bgPr>
        <a:gradFill>
          <a:gsLst>
            <a:gs pos="100000">
              <a:srgbClr val="7C7C7C"/>
            </a:gs>
            <a:gs pos="0">
              <a:srgbClr val="26262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 anchor="t">
            <a:normAutofit/>
          </a:bodyPr>
          <a:lstStyle>
            <a:lvl1pPr algn="ctr">
              <a:defRPr sz="800" b="0" i="1" u="none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7" name="Text Placehold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609600" y="1219200"/>
            <a:ext cx="10972800" cy="4572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200" b="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SECTION TITLE</a:t>
            </a:r>
          </a:p>
        </p:txBody>
      </p:sp>
      <p:sp>
        <p:nvSpPr>
          <p:cNvPr id="8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1676400"/>
            <a:ext cx="109728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0056" y="5999747"/>
            <a:ext cx="1470892" cy="44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33609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3840">
          <p15:clr>
            <a:srgbClr val="FBAE40"/>
          </p15:clr>
        </p15:guide>
        <p15:guide id="2" orient="horz" pos="168">
          <p15:clr>
            <a:srgbClr val="FBAE40"/>
          </p15:clr>
        </p15:guide>
        <p15:guide id="3" orient="horz" pos="768">
          <p15:clr>
            <a:srgbClr val="FBAE40"/>
          </p15:clr>
        </p15:guide>
        <p15:guide id="4" pos="5472">
          <p15:clr>
            <a:srgbClr val="FBAE40"/>
          </p15:clr>
        </p15:guide>
        <p15:guide id="5" pos="28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109728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AGENDA</a:t>
            </a:r>
          </a:p>
        </p:txBody>
      </p:sp>
      <p:sp>
        <p:nvSpPr>
          <p:cNvPr id="5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1219203"/>
            <a:ext cx="10972800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+mj-lt"/>
              <a:buAutoNum type="arabicPeriod"/>
              <a:defRPr sz="240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682625" indent="-457200">
              <a:lnSpc>
                <a:spcPct val="100000"/>
              </a:lnSpc>
              <a:spcAft>
                <a:spcPts val="900"/>
              </a:spcAft>
              <a:buClr>
                <a:schemeClr val="bg1"/>
              </a:buClr>
              <a:buSzPct val="120000"/>
              <a:buFont typeface="+mj-lt"/>
              <a:buAutoNum type="arabicPeriod"/>
              <a:defRPr sz="200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801687" indent="-342900">
              <a:lnSpc>
                <a:spcPct val="100000"/>
              </a:lnSpc>
              <a:spcAft>
                <a:spcPts val="900"/>
              </a:spcAft>
              <a:buClr>
                <a:schemeClr val="bg1"/>
              </a:buClr>
              <a:buSzPct val="50000"/>
              <a:buFont typeface="+mj-lt"/>
              <a:buAutoNum type="arabicPeriod"/>
              <a:defRPr sz="180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Text</a:t>
            </a:r>
          </a:p>
          <a:p>
            <a:pPr lvl="0"/>
            <a:r>
              <a:rPr lang="en-US" dirty="0" smtClean="0"/>
              <a:t>Text</a:t>
            </a:r>
          </a:p>
          <a:p>
            <a:pPr lvl="0"/>
            <a:r>
              <a:rPr lang="en-US" dirty="0" smtClean="0"/>
              <a:t>Text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2239322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5472">
          <p15:clr>
            <a:srgbClr val="FBAE40"/>
          </p15:clr>
        </p15:guide>
        <p15:guide id="2" orient="horz" pos="3840">
          <p15:clr>
            <a:srgbClr val="FBAE40"/>
          </p15:clr>
        </p15:guide>
        <p15:guide id="3" orient="horz" pos="168">
          <p15:clr>
            <a:srgbClr val="FBAE40"/>
          </p15:clr>
        </p15:guide>
        <p15:guide id="4" orient="horz" pos="768">
          <p15:clr>
            <a:srgbClr val="FBAE40"/>
          </p15:clr>
        </p15:guide>
        <p15:guide id="5" pos="28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ody_Three Image (L)">
    <p:bg>
      <p:bgPr>
        <a:gradFill>
          <a:gsLst>
            <a:gs pos="100000">
              <a:srgbClr val="F7F7F7"/>
            </a:gs>
            <a:gs pos="0">
              <a:srgbClr val="A6A6A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109728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1219203"/>
            <a:ext cx="10972800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Tx/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Tx/>
              <a:buSzPct val="120000"/>
              <a:buFont typeface="Arial Unicode MS" panose="020B0604020202020204" pitchFamily="34" charset="-128"/>
              <a:buChar char="⁃"/>
              <a:defRPr sz="220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Tx/>
              <a:buSzPct val="50000"/>
              <a:buFont typeface="Wingdings" panose="05000000000000000000" pitchFamily="2" charset="2"/>
              <a:buChar char=""/>
              <a:defRPr sz="200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09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2880">
          <p15:clr>
            <a:srgbClr val="FBAE40"/>
          </p15:clr>
        </p15:guide>
        <p15:guide id="3" orient="horz" pos="3072">
          <p15:clr>
            <a:srgbClr val="FBAE40"/>
          </p15:clr>
        </p15:guide>
        <p15:guide id="4" orient="horz" pos="3840">
          <p15:clr>
            <a:srgbClr val="FBAE40"/>
          </p15:clr>
        </p15:guide>
        <p15:guide id="5" pos="1872">
          <p15:clr>
            <a:srgbClr val="FBAE40"/>
          </p15:clr>
        </p15:guide>
        <p15:guide id="6" pos="3888">
          <p15:clr>
            <a:srgbClr val="FBAE40"/>
          </p15:clr>
        </p15:guide>
        <p15:guide id="7" pos="1944">
          <p15:clr>
            <a:srgbClr val="FBAE40"/>
          </p15:clr>
        </p15:guide>
        <p15:guide id="8" pos="381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dy_Half Image (P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3335528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2" hasCustomPrompt="1"/>
          </p:nvPr>
        </p:nvSpPr>
        <p:spPr>
          <a:xfrm>
            <a:off x="4114800" y="0"/>
            <a:ext cx="80772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1219203"/>
            <a:ext cx="3335528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4252643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3840">
          <p15:clr>
            <a:srgbClr val="FBAE40"/>
          </p15:clr>
        </p15:guide>
        <p15:guide id="3" pos="288">
          <p15:clr>
            <a:srgbClr val="FBAE40"/>
          </p15:clr>
        </p15:guide>
        <p15:guide id="4" orient="horz" pos="768">
          <p15:clr>
            <a:srgbClr val="FBAE40"/>
          </p15:clr>
        </p15:guide>
        <p15:guide id="5" pos="2880">
          <p15:clr>
            <a:srgbClr val="FBAE40"/>
          </p15:clr>
        </p15:guide>
        <p15:guide id="6" pos="280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ody_Half Image (P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3335528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23" hasCustomPrompt="1"/>
          </p:nvPr>
        </p:nvSpPr>
        <p:spPr>
          <a:xfrm>
            <a:off x="4114800" y="0"/>
            <a:ext cx="8077200" cy="2971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24" hasCustomPrompt="1"/>
          </p:nvPr>
        </p:nvSpPr>
        <p:spPr>
          <a:xfrm>
            <a:off x="4114800" y="3086100"/>
            <a:ext cx="8077200" cy="37719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1219203"/>
            <a:ext cx="3335528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0182942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3840">
          <p15:clr>
            <a:srgbClr val="FBAE40"/>
          </p15:clr>
        </p15:guide>
        <p15:guide id="3" pos="288">
          <p15:clr>
            <a:srgbClr val="FBAE40"/>
          </p15:clr>
        </p15:guide>
        <p15:guide id="4" orient="horz" pos="768">
          <p15:clr>
            <a:srgbClr val="FBAE40"/>
          </p15:clr>
        </p15:guide>
        <p15:guide id="5" pos="2880">
          <p15:clr>
            <a:srgbClr val="FBAE40"/>
          </p15:clr>
        </p15:guide>
        <p15:guide id="6" pos="280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ody_Half Image (P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74676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2" hasCustomPrompt="1"/>
          </p:nvPr>
        </p:nvSpPr>
        <p:spPr>
          <a:xfrm>
            <a:off x="8253984" y="0"/>
            <a:ext cx="393801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1219203"/>
            <a:ext cx="3335528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9" hasCustomPrompt="1"/>
          </p:nvPr>
        </p:nvSpPr>
        <p:spPr>
          <a:xfrm>
            <a:off x="4114800" y="1219201"/>
            <a:ext cx="3962400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804373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3840">
          <p15:clr>
            <a:srgbClr val="FBAE40"/>
          </p15:clr>
        </p15:guide>
        <p15:guide id="3" pos="288">
          <p15:clr>
            <a:srgbClr val="FBAE40"/>
          </p15:clr>
        </p15:guide>
        <p15:guide id="4" orient="horz" pos="768">
          <p15:clr>
            <a:srgbClr val="FBAE40"/>
          </p15:clr>
        </p15:guide>
        <p15:guide id="5" pos="2880">
          <p15:clr>
            <a:srgbClr val="FBAE40"/>
          </p15:clr>
        </p15:guide>
        <p15:guide id="6" pos="280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ody_Half Image (P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109728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609600" y="1219203"/>
            <a:ext cx="3335528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29" hasCustomPrompt="1"/>
          </p:nvPr>
        </p:nvSpPr>
        <p:spPr>
          <a:xfrm>
            <a:off x="4114800" y="1219201"/>
            <a:ext cx="3962400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2" name="Text Placeholder 13"/>
          <p:cNvSpPr>
            <a:spLocks noGrp="1"/>
          </p:cNvSpPr>
          <p:nvPr>
            <p:ph type="body" sz="quarter" idx="31" hasCustomPrompt="1"/>
          </p:nvPr>
        </p:nvSpPr>
        <p:spPr>
          <a:xfrm>
            <a:off x="8253984" y="1219200"/>
            <a:ext cx="3335528" cy="4876799"/>
          </a:xfrm>
          <a:prstGeom prst="rect">
            <a:avLst/>
          </a:prstGeom>
        </p:spPr>
        <p:txBody>
          <a:bodyPr>
            <a:normAutofit/>
          </a:bodyPr>
          <a:lstStyle>
            <a:lvl1pPr marL="225425" indent="-225425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sz="2400" baseline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 marL="461963" indent="-23653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120000"/>
              <a:buFont typeface="Arial Unicode MS" panose="020B0604020202020204" pitchFamily="34" charset="-128"/>
              <a:buChar char="⁃"/>
              <a:defRPr sz="20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 marL="688975" indent="-230188">
              <a:lnSpc>
                <a:spcPct val="100000"/>
              </a:lnSpc>
              <a:spcAft>
                <a:spcPts val="900"/>
              </a:spcAft>
              <a:buClr>
                <a:schemeClr val="bg1">
                  <a:lumMod val="75000"/>
                </a:schemeClr>
              </a:buClr>
              <a:buSzPct val="50000"/>
              <a:buFont typeface="Wingdings" panose="05000000000000000000" pitchFamily="2" charset="2"/>
              <a:buChar char=""/>
              <a:defRPr sz="180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Title Statement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003909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3840">
          <p15:clr>
            <a:srgbClr val="FBAE40"/>
          </p15:clr>
        </p15:guide>
        <p15:guide id="3" pos="288">
          <p15:clr>
            <a:srgbClr val="FBAE40"/>
          </p15:clr>
        </p15:guide>
        <p15:guide id="4" orient="horz" pos="768">
          <p15:clr>
            <a:srgbClr val="FBAE40"/>
          </p15:clr>
        </p15:guide>
        <p15:guide id="5" pos="2880">
          <p15:clr>
            <a:srgbClr val="FBAE40"/>
          </p15:clr>
        </p15:guide>
        <p15:guide id="6" pos="280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ody_Half Image (P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09602" y="6299204"/>
            <a:ext cx="97790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1A105DFD-0997-4FB0-A3E1-59667ADB605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22" hasCustomPrompt="1"/>
          </p:nvPr>
        </p:nvSpPr>
        <p:spPr>
          <a:xfrm>
            <a:off x="0" y="1219202"/>
            <a:ext cx="12192000" cy="56387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1000" i="1">
                <a:solidFill>
                  <a:schemeClr val="bg1"/>
                </a:solidFill>
              </a:defRPr>
            </a:lvl1pPr>
          </a:lstStyle>
          <a:p>
            <a:r>
              <a:rPr lang="en-US" sz="800" dirty="0" smtClean="0"/>
              <a:t>Picture</a:t>
            </a:r>
            <a:endParaRPr lang="en-US" dirty="0"/>
          </a:p>
        </p:txBody>
      </p:sp>
      <p:sp>
        <p:nvSpPr>
          <p:cNvPr id="9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09600" y="276225"/>
            <a:ext cx="10972800" cy="323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pPr lvl="0"/>
            <a:r>
              <a:rPr lang="en-US" dirty="0" smtClean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01727683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68">
          <p15:clr>
            <a:srgbClr val="FBAE40"/>
          </p15:clr>
        </p15:guide>
        <p15:guide id="2" orient="horz" pos="3840">
          <p15:clr>
            <a:srgbClr val="FBAE40"/>
          </p15:clr>
        </p15:guide>
        <p15:guide id="3" pos="288">
          <p15:clr>
            <a:srgbClr val="FBAE40"/>
          </p15:clr>
        </p15:guide>
        <p15:guide id="4" orient="horz" pos="768">
          <p15:clr>
            <a:srgbClr val="FBAE40"/>
          </p15:clr>
        </p15:guide>
        <p15:guide id="5" pos="2880">
          <p15:clr>
            <a:srgbClr val="FBAE40"/>
          </p15:clr>
        </p15:guide>
        <p15:guide id="6" pos="280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426A17-0147-4E0E-A1BC-AFB0DB489869}" type="datetimeFigureOut">
              <a:rPr lang="en-US" smtClean="0"/>
              <a:t>6/5/2017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7E9E7-1DCA-4076-9DCA-EE13E64101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314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0" r:id="rId2"/>
    <p:sldLayoutId id="2147483706" r:id="rId3"/>
    <p:sldLayoutId id="2147483699" r:id="rId4"/>
    <p:sldLayoutId id="2147483686" r:id="rId5"/>
    <p:sldLayoutId id="2147483696" r:id="rId6"/>
    <p:sldLayoutId id="2147483697" r:id="rId7"/>
    <p:sldLayoutId id="2147483698" r:id="rId8"/>
    <p:sldLayoutId id="2147483683" r:id="rId9"/>
    <p:sldLayoutId id="2147483704" r:id="rId10"/>
    <p:sldLayoutId id="2147483689" r:id="rId11"/>
    <p:sldLayoutId id="2147483690" r:id="rId12"/>
    <p:sldLayoutId id="2147483705" r:id="rId13"/>
    <p:sldLayoutId id="2147483691" r:id="rId14"/>
    <p:sldLayoutId id="2147483692" r:id="rId15"/>
    <p:sldLayoutId id="2147483693" r:id="rId16"/>
    <p:sldLayoutId id="2147483703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Tech +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AEC Visualizations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73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3" r="9153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NIVIDIA HQ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032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Keynote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Gen-</a:t>
            </a:r>
            <a:r>
              <a:rPr lang="en-US" dirty="0" err="1" smtClean="0"/>
              <a:t>Hsun</a:t>
            </a:r>
            <a:r>
              <a:rPr lang="en-US" dirty="0" smtClean="0"/>
              <a:t>, CEO of NVIDIA</a:t>
            </a:r>
          </a:p>
          <a:p>
            <a:r>
              <a:rPr lang="en-US" dirty="0" smtClean="0"/>
              <a:t>Design computer chips</a:t>
            </a:r>
          </a:p>
          <a:p>
            <a:r>
              <a:rPr lang="en-US" dirty="0" smtClean="0"/>
              <a:t>Do not just design then send to manufacturer</a:t>
            </a:r>
          </a:p>
          <a:p>
            <a:r>
              <a:rPr lang="en-US" dirty="0" smtClean="0"/>
              <a:t>Tested, pushed to capabilities, re-designed, refined</a:t>
            </a:r>
          </a:p>
          <a:p>
            <a:endParaRPr lang="en-US" dirty="0" smtClean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72" b="160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7890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 b="3750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NIVIDIA HQ VR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945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 smtClean="0"/>
              <a:t>Carmera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Large scale data collection</a:t>
            </a:r>
          </a:p>
          <a:p>
            <a:r>
              <a:rPr lang="en-US" dirty="0" smtClean="0"/>
              <a:t>LIDAR scanner on car roof</a:t>
            </a:r>
          </a:p>
          <a:p>
            <a:r>
              <a:rPr lang="en-US" dirty="0" smtClean="0"/>
              <a:t>Rooftop cameras recording as freight moves through the city</a:t>
            </a:r>
          </a:p>
          <a:p>
            <a:r>
              <a:rPr lang="en-US" dirty="0" smtClean="0"/>
              <a:t>Refresh in some areas daily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2" b="27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62208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 smtClean="0"/>
              <a:t>Carmera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Privacy reasons have to blur faces</a:t>
            </a:r>
          </a:p>
          <a:p>
            <a:r>
              <a:rPr lang="en-US" dirty="0" smtClean="0"/>
              <a:t>Gives </a:t>
            </a:r>
            <a:r>
              <a:rPr lang="en-US" dirty="0" err="1" smtClean="0"/>
              <a:t>ped</a:t>
            </a:r>
            <a:r>
              <a:rPr lang="en-US" dirty="0" smtClean="0"/>
              <a:t> count</a:t>
            </a:r>
          </a:p>
          <a:p>
            <a:r>
              <a:rPr lang="en-US" dirty="0" err="1" smtClean="0"/>
              <a:t>Heatmap</a:t>
            </a:r>
            <a:r>
              <a:rPr lang="en-US" dirty="0" smtClean="0"/>
              <a:t> of pedestrian activations</a:t>
            </a:r>
          </a:p>
          <a:p>
            <a:endParaRPr lang="en-US" dirty="0"/>
          </a:p>
          <a:p>
            <a:r>
              <a:rPr lang="en-US" dirty="0" smtClean="0"/>
              <a:t>Currently negotiating to come to Arup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2" b="27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93498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73" b="35211"/>
          <a:stretch/>
        </p:blipFill>
        <p:spPr>
          <a:xfrm>
            <a:off x="0" y="895152"/>
            <a:ext cx="12192000" cy="3686475"/>
          </a:xfrm>
        </p:spPr>
      </p:pic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smtClean="0"/>
              <a:t>Using Drones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Drone at a certain height</a:t>
            </a:r>
          </a:p>
          <a:p>
            <a:r>
              <a:rPr lang="en-US" dirty="0" smtClean="0"/>
              <a:t>Layer this into 3D model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27892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Themes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609600" y="1219203"/>
            <a:ext cx="10972800" cy="4876799"/>
          </a:xfrm>
        </p:spPr>
        <p:txBody>
          <a:bodyPr/>
          <a:lstStyle/>
          <a:p>
            <a:r>
              <a:rPr lang="en-US" dirty="0" smtClean="0"/>
              <a:t>Have some good technology, no one quite knows what to do with it though</a:t>
            </a:r>
          </a:p>
          <a:p>
            <a:r>
              <a:rPr lang="en-US" dirty="0" smtClean="0"/>
              <a:t>Focusing on design at the moment rather than the interaction with the space</a:t>
            </a:r>
          </a:p>
          <a:p>
            <a:r>
              <a:rPr lang="en-US" dirty="0" smtClean="0"/>
              <a:t>Dynamic movement in VR models is an opportunity</a:t>
            </a:r>
          </a:p>
          <a:p>
            <a:r>
              <a:rPr lang="en-US" dirty="0" smtClean="0"/>
              <a:t>Wayfinding is an opportunity</a:t>
            </a:r>
          </a:p>
          <a:p>
            <a:r>
              <a:rPr lang="en-US" dirty="0" smtClean="0"/>
              <a:t>First year, not great, just a product pusher</a:t>
            </a:r>
          </a:p>
        </p:txBody>
      </p:sp>
    </p:spTree>
    <p:extLst>
      <p:ext uri="{BB962C8B-B14F-4D97-AF65-F5344CB8AC3E}">
        <p14:creationId xmlns:p14="http://schemas.microsoft.com/office/powerpoint/2010/main" val="418294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40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Spatial Analysis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6" name="Text Placeholder 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KPF, Luc Wilson</a:t>
            </a:r>
          </a:p>
          <a:p>
            <a:r>
              <a:rPr lang="en-US" dirty="0" smtClean="0"/>
              <a:t>Skyline impact and window views</a:t>
            </a:r>
          </a:p>
          <a:p>
            <a:r>
              <a:rPr lang="en-US" dirty="0" smtClean="0"/>
              <a:t>View to the building, within the 3D context</a:t>
            </a:r>
          </a:p>
          <a:p>
            <a:endParaRPr lang="en-US" dirty="0"/>
          </a:p>
        </p:txBody>
      </p:sp>
      <p:pic>
        <p:nvPicPr>
          <p:cNvPr id="1026" name="Picture 2" descr="Luc Wilson presents on KPF Urban Interfa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1476564"/>
            <a:ext cx="8077200" cy="5381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7056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5"/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59" b="1655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43401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MassMotion</a:t>
            </a:r>
            <a:endParaRPr lang="en-US" dirty="0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94" r="5833"/>
          <a:stretch/>
        </p:blipFill>
        <p:spPr>
          <a:xfrm rot="5400000">
            <a:off x="5326117" y="-7883"/>
            <a:ext cx="6873766" cy="6858000"/>
          </a:xfrm>
        </p:spPr>
      </p:pic>
      <p:sp>
        <p:nvSpPr>
          <p:cNvPr id="6" name="Text Placeholder 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err="1" smtClean="0"/>
              <a:t>FXFowle</a:t>
            </a:r>
            <a:r>
              <a:rPr lang="en-US" dirty="0" smtClean="0"/>
              <a:t>, Alexandra Pollock</a:t>
            </a:r>
          </a:p>
          <a:p>
            <a:r>
              <a:rPr lang="en-US" dirty="0" smtClean="0"/>
              <a:t>Retail use of vision mapping, density analyses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329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As a design tool</a:t>
            </a:r>
            <a:endParaRPr lang="en-US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" r="9380"/>
          <a:stretch/>
        </p:blipFill>
        <p:spPr>
          <a:xfrm>
            <a:off x="3945128" y="0"/>
            <a:ext cx="8273148" cy="6858000"/>
          </a:xfrm>
        </p:spPr>
      </p:pic>
      <p:sp>
        <p:nvSpPr>
          <p:cNvPr id="10" name="Text Placeholder 9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Walter P Moore, Jim Jacobi</a:t>
            </a:r>
          </a:p>
          <a:p>
            <a:r>
              <a:rPr lang="en-US" dirty="0" smtClean="0"/>
              <a:t>Utilize Unity – game developer</a:t>
            </a:r>
          </a:p>
          <a:p>
            <a:r>
              <a:rPr lang="en-US" dirty="0" smtClean="0"/>
              <a:t>Create custom HUD</a:t>
            </a:r>
          </a:p>
          <a:p>
            <a:r>
              <a:rPr lang="en-US" dirty="0" smtClean="0"/>
              <a:t>Process takes less than one day</a:t>
            </a:r>
          </a:p>
          <a:p>
            <a:r>
              <a:rPr lang="en-US" dirty="0" smtClean="0"/>
              <a:t>Cool or </a:t>
            </a:r>
            <a:r>
              <a:rPr lang="en-US" dirty="0" err="1" smtClean="0"/>
              <a:t>helpul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494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 smtClean="0"/>
              <a:t>InsiteVR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Web-based tool to import 2D, 3D renderings and 3D models</a:t>
            </a:r>
          </a:p>
          <a:p>
            <a:r>
              <a:rPr lang="en-US" dirty="0" smtClean="0"/>
              <a:t>VR within this paints a vision map of gaze</a:t>
            </a:r>
          </a:p>
          <a:p>
            <a:r>
              <a:rPr lang="en-US" dirty="0" smtClean="0"/>
              <a:t>We are about to purchase a license from them for a year</a:t>
            </a:r>
          </a:p>
          <a:p>
            <a:endParaRPr lang="en-US" dirty="0"/>
          </a:p>
        </p:txBody>
      </p:sp>
      <p:pic>
        <p:nvPicPr>
          <p:cNvPr id="6" name="Content Placeholder 6"/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5" r="181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4222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2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67" b="19167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Medical/Retail Center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880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Google Daydream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5" r="16875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Google, Aaron </a:t>
            </a:r>
            <a:r>
              <a:rPr lang="en-US" dirty="0" err="1" smtClean="0"/>
              <a:t>Luber</a:t>
            </a:r>
            <a:endParaRPr lang="en-US" dirty="0" smtClean="0"/>
          </a:p>
          <a:p>
            <a:r>
              <a:rPr lang="en-US" dirty="0" smtClean="0"/>
              <a:t>Google Tango – augmented reality enabled phones</a:t>
            </a:r>
          </a:p>
          <a:p>
            <a:r>
              <a:rPr lang="en-US" dirty="0" smtClean="0"/>
              <a:t>Lowe’s in store mapping</a:t>
            </a:r>
          </a:p>
          <a:p>
            <a:r>
              <a:rPr lang="en-US" dirty="0" smtClean="0"/>
              <a:t>Something similar? Airports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13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Keynote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err="1" smtClean="0"/>
              <a:t>Hao</a:t>
            </a:r>
            <a:r>
              <a:rPr lang="en-US" dirty="0" smtClean="0"/>
              <a:t> </a:t>
            </a:r>
            <a:r>
              <a:rPr lang="en-US" dirty="0" err="1" smtClean="0"/>
              <a:t>Ko</a:t>
            </a:r>
            <a:r>
              <a:rPr lang="en-US" dirty="0" smtClean="0"/>
              <a:t>, Gensler</a:t>
            </a:r>
          </a:p>
          <a:p>
            <a:r>
              <a:rPr lang="en-US" dirty="0" err="1" smtClean="0"/>
              <a:t>Nividia</a:t>
            </a:r>
            <a:r>
              <a:rPr lang="en-US" dirty="0" smtClean="0"/>
              <a:t> new headquarters in Silicon Valley</a:t>
            </a:r>
          </a:p>
          <a:p>
            <a:endParaRPr lang="en-US" dirty="0" smtClean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5" r="168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1433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4007</TotalTime>
  <Words>295</Words>
  <Application>Microsoft Office PowerPoint</Application>
  <PresentationFormat>Widescreen</PresentationFormat>
  <Paragraphs>57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 Unicode MS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Arup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Susan Ambrosini</dc:creator>
  <cp:lastModifiedBy>James Rimington</cp:lastModifiedBy>
  <cp:revision>264</cp:revision>
  <cp:lastPrinted>2016-10-03T22:08:25Z</cp:lastPrinted>
  <dcterms:created xsi:type="dcterms:W3CDTF">2016-09-30T14:11:20Z</dcterms:created>
  <dcterms:modified xsi:type="dcterms:W3CDTF">2017-06-05T21:58:44Z</dcterms:modified>
</cp:coreProperties>
</file>